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1"/>
  </p:notesMasterIdLst>
  <p:handoutMasterIdLst>
    <p:handoutMasterId r:id="rId22"/>
  </p:handoutMasterIdLst>
  <p:sldIdLst>
    <p:sldId id="256" r:id="rId4"/>
    <p:sldId id="314" r:id="rId5"/>
    <p:sldId id="258" r:id="rId6"/>
    <p:sldId id="274" r:id="rId7"/>
    <p:sldId id="330" r:id="rId8"/>
    <p:sldId id="331" r:id="rId9"/>
    <p:sldId id="327" r:id="rId10"/>
    <p:sldId id="328" r:id="rId11"/>
    <p:sldId id="329" r:id="rId12"/>
    <p:sldId id="284" r:id="rId13"/>
    <p:sldId id="257" r:id="rId14"/>
    <p:sldId id="269" r:id="rId15"/>
    <p:sldId id="273" r:id="rId16"/>
    <p:sldId id="324" r:id="rId17"/>
    <p:sldId id="326" r:id="rId18"/>
    <p:sldId id="277" r:id="rId19"/>
    <p:sldId id="294" r:id="rId20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256"/>
            <p14:sldId id="314"/>
            <p14:sldId id="258"/>
            <p14:sldId id="274"/>
            <p14:sldId id="330"/>
            <p14:sldId id="331"/>
            <p14:sldId id="327"/>
            <p14:sldId id="328"/>
            <p14:sldId id="329"/>
            <p14:sldId id="284"/>
            <p14:sldId id="257"/>
            <p14:sldId id="269"/>
            <p14:sldId id="273"/>
            <p14:sldId id="324"/>
            <p14:sldId id="326"/>
            <p14:sldId id="277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3399"/>
    <a:srgbClr val="F7FAFD"/>
    <a:srgbClr val="CEE1F2"/>
    <a:srgbClr val="B5D2EC"/>
    <a:srgbClr val="663300"/>
    <a:srgbClr val="FFCC99"/>
    <a:srgbClr val="FFCCFF"/>
    <a:srgbClr val="CC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6" autoAdjust="0"/>
    <p:restoredTop sz="89499" autoAdjust="0"/>
  </p:normalViewPr>
  <p:slideViewPr>
    <p:cSldViewPr snapToGrid="0">
      <p:cViewPr varScale="1">
        <p:scale>
          <a:sx n="98" d="100"/>
          <a:sy n="98" d="100"/>
        </p:scale>
        <p:origin x="9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8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25/11/2024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25/11/2024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7" name="Rectangle 1032">
            <a:extLst>
              <a:ext uri="{FF2B5EF4-FFF2-40B4-BE49-F238E27FC236}">
                <a16:creationId xmlns:a16="http://schemas.microsoft.com/office/drawing/2014/main" id="{5D745BEB-0175-4608-BCDF-C0A00F4C70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0AFEF2-E9C4-4A46-B2B9-0987AE8A0536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238251" y="1341439"/>
            <a:ext cx="10344149" cy="474027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383FA7AB-8AF7-4E69-BE41-78EB1C463C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  <p:sldLayoutId id="2147483677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代碼管理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rPr>
              <a:t>Code Management</a:t>
            </a:r>
            <a:endParaRPr lang="en-GB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代碼表</a:t>
            </a:r>
            <a:endParaRPr lang="en-GB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1DDEA43-2535-4A9B-B61E-25F63643660D}"/>
              </a:ext>
            </a:extLst>
          </p:cNvPr>
          <p:cNvGrpSpPr/>
          <p:nvPr/>
        </p:nvGrpSpPr>
        <p:grpSpPr>
          <a:xfrm>
            <a:off x="2191946" y="1395412"/>
            <a:ext cx="8294178" cy="5061265"/>
            <a:chOff x="2191946" y="1395412"/>
            <a:chExt cx="8294178" cy="506126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946" y="1395412"/>
              <a:ext cx="8294178" cy="50612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矩形 1"/>
            <p:cNvSpPr/>
            <p:nvPr/>
          </p:nvSpPr>
          <p:spPr bwMode="auto">
            <a:xfrm>
              <a:off x="4824108" y="2799341"/>
              <a:ext cx="3969695" cy="365733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TW" altLang="en-US"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3" name="直線圖說文字 1 2"/>
            <p:cNvSpPr/>
            <p:nvPr/>
          </p:nvSpPr>
          <p:spPr bwMode="auto">
            <a:xfrm>
              <a:off x="6673379" y="1813602"/>
              <a:ext cx="1533524" cy="390525"/>
            </a:xfrm>
            <a:prstGeom prst="borderCallout1">
              <a:avLst>
                <a:gd name="adj1" fmla="val 107807"/>
                <a:gd name="adj2" fmla="val 21818"/>
                <a:gd name="adj3" fmla="val 247898"/>
                <a:gd name="adj4" fmla="val 128"/>
              </a:avLst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選取代碼表</a:t>
              </a:r>
              <a:endPara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3FB8EB-7EB7-4DF1-9AFF-533732E85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375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GB" sz="3600" dirty="0">
                <a:latin typeface="標楷體" pitchFamily="65" charset="-120"/>
                <a:ea typeface="標楷體" pitchFamily="65" charset="-120"/>
              </a:rPr>
              <a:t>更新代碼表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2072786" y="2041289"/>
            <a:ext cx="9020782" cy="239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445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可將代碼設爲 </a:t>
            </a:r>
            <a:r>
              <a:rPr kumimoji="0" lang="en-US" altLang="zh-TW" sz="2800" dirty="0">
                <a:solidFill>
                  <a:srgbClr val="00B050"/>
                </a:solidFill>
                <a:ea typeface="標楷體" pitchFamily="65" charset="-120"/>
                <a:cs typeface="Times New Roman" panose="02020603050405020304" pitchFamily="18" charset="0"/>
              </a:rPr>
              <a:t>A–</a:t>
            </a:r>
            <a:r>
              <a:rPr kumimoji="0" lang="zh-TW" altLang="en-US" sz="2800" dirty="0">
                <a:solidFill>
                  <a:srgbClr val="00B050"/>
                </a:solidFill>
                <a:ea typeface="標楷體" pitchFamily="65" charset="-120"/>
                <a:cs typeface="Times New Roman" panose="02020603050405020304" pitchFamily="18" charset="0"/>
              </a:rPr>
              <a:t>使用</a:t>
            </a:r>
            <a:r>
              <a:rPr kumimoji="0" lang="zh-TW" altLang="en-US" sz="2800" dirty="0">
                <a:solidFill>
                  <a:schemeClr val="tx2"/>
                </a:solidFill>
                <a:ea typeface="標楷體" pitchFamily="65" charset="-120"/>
                <a:cs typeface="Times New Roman" panose="02020603050405020304" pitchFamily="18" charset="0"/>
              </a:rPr>
              <a:t>或 </a:t>
            </a:r>
            <a:r>
              <a:rPr kumimoji="0" lang="en-US" altLang="zh-TW" sz="2800" dirty="0">
                <a:solidFill>
                  <a:srgbClr val="00B050"/>
                </a:solidFill>
                <a:ea typeface="標楷體" pitchFamily="65" charset="-120"/>
                <a:cs typeface="Times New Roman" panose="02020603050405020304" pitchFamily="18" charset="0"/>
              </a:rPr>
              <a:t>I–</a:t>
            </a:r>
            <a:r>
              <a:rPr kumimoji="0" lang="zh-TW" altLang="en-US" sz="2800" dirty="0">
                <a:solidFill>
                  <a:srgbClr val="00B050"/>
                </a:solidFill>
                <a:ea typeface="標楷體" pitchFamily="65" charset="-120"/>
                <a:cs typeface="Times New Roman" panose="02020603050405020304" pitchFamily="18" charset="0"/>
              </a:rPr>
              <a:t>不使用</a:t>
            </a:r>
            <a:endParaRPr kumimoji="0" lang="en-US" altLang="zh-TW" sz="500" dirty="0">
              <a:solidFill>
                <a:schemeClr val="tx2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可更新</a:t>
            </a:r>
            <a:r>
              <a:rPr kumimoji="0" lang="zh-TW" altLang="en-US" sz="28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學校類別</a:t>
            </a: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代碼表：</a:t>
            </a:r>
            <a:endParaRPr kumimoji="0" lang="en-US" altLang="zh-TW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tabLst>
                <a:tab pos="361950" algn="l"/>
              </a:tabLst>
            </a:pPr>
            <a:r>
              <a:rPr kumimoji="0"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zh-TW" altLang="en-US" sz="25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只有系統管理員或擁有權限的用戶才可使用增新及更新功能</a:t>
            </a:r>
            <a:endParaRPr kumimoji="0" lang="en-US" altLang="zh-TW" sz="25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tabLst>
                <a:tab pos="361950" algn="l"/>
              </a:tabLst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新增代碼後，只能更改啟動狀態，但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不能刪除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C813D90-ADEA-4CAB-B9C1-082405FC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08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7568"/>
              </p:ext>
            </p:extLst>
          </p:nvPr>
        </p:nvGraphicFramePr>
        <p:xfrm>
          <a:off x="2200633" y="4914685"/>
          <a:ext cx="8052320" cy="1107219"/>
        </p:xfrm>
        <a:graphic>
          <a:graphicData uri="http://schemas.openxmlformats.org/drawingml/2006/table">
            <a:tbl>
              <a:tblPr/>
              <a:tblGrid>
                <a:gridCol w="212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9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kumimoji="0" lang="en-GB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編碼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增新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更新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/不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教育局代碼表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5068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GB" sz="3600" dirty="0">
                <a:latin typeface="標楷體" pitchFamily="65" charset="-120"/>
                <a:ea typeface="標楷體" pitchFamily="65" charset="-120"/>
              </a:rPr>
              <a:t>編修教育局代碼表</a:t>
            </a:r>
          </a:p>
        </p:txBody>
      </p:sp>
      <p:sp>
        <p:nvSpPr>
          <p:cNvPr id="385079" name="Text Box 55"/>
          <p:cNvSpPr txBox="1">
            <a:spLocks noChangeArrowheads="1"/>
          </p:cNvSpPr>
          <p:nvPr/>
        </p:nvSpPr>
        <p:spPr bwMode="auto">
          <a:xfrm>
            <a:off x="2072786" y="6042431"/>
            <a:ext cx="5931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 </a:t>
            </a:r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教育局可按需要設定某代碼為過期</a:t>
            </a:r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GB" sz="2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624476D-B97F-41E0-98C5-1380C0A02AAA}"/>
              </a:ext>
            </a:extLst>
          </p:cNvPr>
          <p:cNvGrpSpPr/>
          <p:nvPr/>
        </p:nvGrpSpPr>
        <p:grpSpPr>
          <a:xfrm>
            <a:off x="3200400" y="1323238"/>
            <a:ext cx="8551669" cy="3476966"/>
            <a:chOff x="2430749" y="1147220"/>
            <a:chExt cx="8551669" cy="347696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749" y="1147220"/>
              <a:ext cx="6008402" cy="34769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5075" name="Line 51"/>
            <p:cNvSpPr>
              <a:spLocks noChangeShapeType="1"/>
            </p:cNvSpPr>
            <p:nvPr/>
          </p:nvSpPr>
          <p:spPr bwMode="auto">
            <a:xfrm flipH="1">
              <a:off x="8207849" y="2197532"/>
              <a:ext cx="1615921" cy="88512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85076" name="Rectangle 52"/>
            <p:cNvSpPr>
              <a:spLocks noChangeArrowheads="1"/>
            </p:cNvSpPr>
            <p:nvPr/>
          </p:nvSpPr>
          <p:spPr bwMode="auto">
            <a:xfrm>
              <a:off x="7848498" y="3201604"/>
              <a:ext cx="590654" cy="1205935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5074" name="Text Box 50"/>
            <p:cNvSpPr txBox="1">
              <a:spLocks noChangeArrowheads="1"/>
            </p:cNvSpPr>
            <p:nvPr/>
          </p:nvSpPr>
          <p:spPr bwMode="auto">
            <a:xfrm>
              <a:off x="8720196" y="1711731"/>
              <a:ext cx="2262222" cy="3693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tx2"/>
                  </a:solidFill>
                </a:rPr>
                <a:t>A – </a:t>
              </a:r>
              <a:r>
                <a:rPr lang="zh-TW" altLang="en-US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</a:t>
              </a:r>
              <a:r>
                <a:rPr lang="zh-TW" altLang="en-US" dirty="0">
                  <a:solidFill>
                    <a:schemeClr val="tx2"/>
                  </a:solidFill>
                </a:rPr>
                <a:t> </a:t>
              </a:r>
              <a:r>
                <a:rPr lang="en-US" altLang="zh-TW" dirty="0">
                  <a:solidFill>
                    <a:schemeClr val="tx2"/>
                  </a:solidFill>
                </a:rPr>
                <a:t>;  I - </a:t>
              </a:r>
              <a:r>
                <a:rPr lang="zh-TW" altLang="en-US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不使用</a:t>
              </a:r>
              <a:endParaRPr lang="zh-TW" altLang="en-GB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Rectangle 52"/>
            <p:cNvSpPr>
              <a:spLocks noChangeArrowheads="1"/>
            </p:cNvSpPr>
            <p:nvPr/>
          </p:nvSpPr>
          <p:spPr bwMode="auto">
            <a:xfrm>
              <a:off x="5434950" y="1801497"/>
              <a:ext cx="1412156" cy="235131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844FE3-BBDA-4042-BE91-0236998A5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編修學校代碼表</a:t>
            </a:r>
          </a:p>
        </p:txBody>
      </p:sp>
      <p:graphicFrame>
        <p:nvGraphicFramePr>
          <p:cNvPr id="390218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225631"/>
              </p:ext>
            </p:extLst>
          </p:nvPr>
        </p:nvGraphicFramePr>
        <p:xfrm>
          <a:off x="2120629" y="5010290"/>
          <a:ext cx="8754895" cy="1353312"/>
        </p:xfrm>
        <a:graphic>
          <a:graphicData uri="http://schemas.openxmlformats.org/drawingml/2006/table">
            <a:tbl>
              <a:tblPr/>
              <a:tblGrid>
                <a:gridCol w="226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6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編碼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增新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更新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/不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群組 3">
            <a:extLst>
              <a:ext uri="{FF2B5EF4-FFF2-40B4-BE49-F238E27FC236}">
                <a16:creationId xmlns:a16="http://schemas.microsoft.com/office/drawing/2014/main" id="{9653E885-9A39-4CBB-B658-B2EEC8ED5337}"/>
              </a:ext>
            </a:extLst>
          </p:cNvPr>
          <p:cNvGrpSpPr/>
          <p:nvPr/>
        </p:nvGrpSpPr>
        <p:grpSpPr>
          <a:xfrm>
            <a:off x="3790810" y="1289817"/>
            <a:ext cx="5414532" cy="3627398"/>
            <a:chOff x="3790810" y="1289817"/>
            <a:chExt cx="5414532" cy="362739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810" y="1289817"/>
              <a:ext cx="5414532" cy="36273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0215" name="Rectangle 71"/>
            <p:cNvSpPr>
              <a:spLocks noChangeArrowheads="1"/>
            </p:cNvSpPr>
            <p:nvPr/>
          </p:nvSpPr>
          <p:spPr bwMode="auto">
            <a:xfrm>
              <a:off x="6507805" y="1935804"/>
              <a:ext cx="1186774" cy="177329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90216" name="Rectangle 72"/>
            <p:cNvSpPr>
              <a:spLocks noChangeArrowheads="1"/>
            </p:cNvSpPr>
            <p:nvPr/>
          </p:nvSpPr>
          <p:spPr bwMode="auto">
            <a:xfrm>
              <a:off x="4328809" y="3331501"/>
              <a:ext cx="4319080" cy="1269682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9AD120-E854-44AA-855A-B3212AEA3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編修教育局</a:t>
            </a:r>
            <a:r>
              <a:rPr lang="en-GB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學校代碼表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D7CDF66-3A80-4147-8EB1-AEC79EEEE215}"/>
              </a:ext>
            </a:extLst>
          </p:cNvPr>
          <p:cNvGrpSpPr/>
          <p:nvPr/>
        </p:nvGrpSpPr>
        <p:grpSpPr>
          <a:xfrm>
            <a:off x="2696318" y="1190136"/>
            <a:ext cx="6496319" cy="3864461"/>
            <a:chOff x="2452985" y="1364271"/>
            <a:chExt cx="6306936" cy="3690325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2985" y="1364271"/>
              <a:ext cx="6306936" cy="3690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8175" name="Rectangle 79"/>
            <p:cNvSpPr>
              <a:spLocks noChangeArrowheads="1"/>
            </p:cNvSpPr>
            <p:nvPr/>
          </p:nvSpPr>
          <p:spPr bwMode="auto">
            <a:xfrm>
              <a:off x="8050133" y="3524692"/>
              <a:ext cx="709788" cy="1249993"/>
            </a:xfrm>
            <a:prstGeom prst="rect">
              <a:avLst/>
            </a:prstGeom>
            <a:noFill/>
            <a:ln w="38100" algn="ctr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8177" name="Rectangle 81"/>
            <p:cNvSpPr>
              <a:spLocks noChangeArrowheads="1"/>
            </p:cNvSpPr>
            <p:nvPr/>
          </p:nvSpPr>
          <p:spPr bwMode="auto">
            <a:xfrm>
              <a:off x="3542814" y="2992145"/>
              <a:ext cx="489207" cy="215084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5593334" y="2084118"/>
              <a:ext cx="1595405" cy="221337"/>
            </a:xfrm>
            <a:prstGeom prst="rect">
              <a:avLst/>
            </a:prstGeom>
            <a:noFill/>
            <a:ln w="38100" algn="ctr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" name="Rectangle 80"/>
            <p:cNvSpPr>
              <a:spLocks noChangeArrowheads="1"/>
            </p:cNvSpPr>
            <p:nvPr/>
          </p:nvSpPr>
          <p:spPr bwMode="auto">
            <a:xfrm>
              <a:off x="3200263" y="3980836"/>
              <a:ext cx="4732329" cy="793849"/>
            </a:xfrm>
            <a:prstGeom prst="rect">
              <a:avLst/>
            </a:prstGeom>
            <a:noFill/>
            <a:ln w="38100" algn="ctr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graphicFrame>
        <p:nvGraphicFramePr>
          <p:cNvPr id="11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699835"/>
              </p:ext>
            </p:extLst>
          </p:nvPr>
        </p:nvGraphicFramePr>
        <p:xfrm>
          <a:off x="711740" y="5054597"/>
          <a:ext cx="10971183" cy="1402080"/>
        </p:xfrm>
        <a:graphic>
          <a:graphicData uri="http://schemas.openxmlformats.org/drawingml/2006/table">
            <a:tbl>
              <a:tblPr/>
              <a:tblGrid>
                <a:gridCol w="240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1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kumimoji="0" lang="en-GB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編碼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增新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更新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不使用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教育局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學校代碼表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只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限於學校代碼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只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限於學校代碼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en-GB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科目代碼表除外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en-GB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AC84A0-EC20-437D-8FB4-BDA11F426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6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編修教育局</a:t>
            </a:r>
            <a:r>
              <a:rPr lang="en-GB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學校代碼表</a:t>
            </a:r>
            <a:endParaRPr lang="zh-TW" altLang="en-US" dirty="0"/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216860" y="1166235"/>
            <a:ext cx="7384341" cy="6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445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</a:pP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科目代碼表</a:t>
            </a:r>
            <a:r>
              <a:rPr kumimoji="0"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用戶不可更新科目說明與簡稱</a:t>
            </a:r>
            <a:endParaRPr kumimoji="0"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93B2527-0F46-4F4B-BEA0-69B619130C2A}"/>
              </a:ext>
            </a:extLst>
          </p:cNvPr>
          <p:cNvGrpSpPr/>
          <p:nvPr/>
        </p:nvGrpSpPr>
        <p:grpSpPr>
          <a:xfrm>
            <a:off x="722238" y="1871094"/>
            <a:ext cx="10885377" cy="4374063"/>
            <a:chOff x="722238" y="1871094"/>
            <a:chExt cx="10885377" cy="437406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38" y="1871094"/>
              <a:ext cx="10885377" cy="4374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80"/>
            <p:cNvSpPr>
              <a:spLocks noChangeArrowheads="1"/>
            </p:cNvSpPr>
            <p:nvPr/>
          </p:nvSpPr>
          <p:spPr bwMode="auto">
            <a:xfrm>
              <a:off x="1263785" y="4144353"/>
              <a:ext cx="9592283" cy="1128037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cxnSp>
          <p:nvCxnSpPr>
            <p:cNvPr id="13" name="直線接點 12"/>
            <p:cNvCxnSpPr>
              <a:cxnSpLocks/>
              <a:stCxn id="18" idx="2"/>
            </p:cNvCxnSpPr>
            <p:nvPr/>
          </p:nvCxnSpPr>
          <p:spPr bwMode="auto">
            <a:xfrm flipH="1">
              <a:off x="7237379" y="3171586"/>
              <a:ext cx="2363822" cy="961871"/>
            </a:xfrm>
            <a:prstGeom prst="line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8420932" y="2510186"/>
              <a:ext cx="2360538" cy="66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60363" indent="-360363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44513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10000"/>
                </a:spcBef>
                <a:buClr>
                  <a:schemeClr val="tx2"/>
                </a:buClr>
                <a:buSzTx/>
                <a:buFont typeface="Wingdings" pitchFamily="2" charset="2"/>
                <a:buChar char="§"/>
              </a:pPr>
              <a:endParaRPr kumimoji="0" lang="zh-TW" altLang="en-US" sz="5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0" indent="0">
                <a:lnSpc>
                  <a:spcPct val="110000"/>
                </a:lnSpc>
                <a:spcBef>
                  <a:spcPct val="10000"/>
                </a:spcBef>
                <a:buClr>
                  <a:schemeClr val="tx2"/>
                </a:buClr>
              </a:pPr>
              <a:r>
                <a:rPr kumimoji="0"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不可更改資料</a:t>
              </a:r>
              <a:endParaRPr kumimoji="0"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E7B9EB-5F51-4893-BFFB-CAE92F996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2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檢視及列印代碼表報告</a:t>
            </a:r>
            <a:endParaRPr lang="zh-TW" altLang="en-GB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5416" y="1225530"/>
            <a:ext cx="7952508" cy="461665"/>
          </a:xfr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zh-TW" altLang="en-GB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用戶可列印不同的代碼表報告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BC1DCA-2FBA-4949-B077-76121255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CDEA8E4-4BEB-487B-8013-0EE0F3251EA6}"/>
              </a:ext>
            </a:extLst>
          </p:cNvPr>
          <p:cNvGrpSpPr/>
          <p:nvPr/>
        </p:nvGrpSpPr>
        <p:grpSpPr>
          <a:xfrm>
            <a:off x="387214" y="1687194"/>
            <a:ext cx="9742254" cy="4645511"/>
            <a:chOff x="387214" y="1687194"/>
            <a:chExt cx="9742254" cy="464551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51" y="1687194"/>
              <a:ext cx="7971017" cy="4645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4246" name="Rectangle 6"/>
            <p:cNvSpPr>
              <a:spLocks noChangeArrowheads="1"/>
            </p:cNvSpPr>
            <p:nvPr/>
          </p:nvSpPr>
          <p:spPr bwMode="auto">
            <a:xfrm>
              <a:off x="2215416" y="2333526"/>
              <a:ext cx="2774873" cy="369332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4247" name="Text Box 7"/>
            <p:cNvSpPr txBox="1">
              <a:spLocks noChangeArrowheads="1"/>
            </p:cNvSpPr>
            <p:nvPr/>
          </p:nvSpPr>
          <p:spPr bwMode="auto">
            <a:xfrm>
              <a:off x="5545544" y="1815195"/>
              <a:ext cx="1826141" cy="369332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2E75B6"/>
                  </a:solidFill>
                </a:rPr>
                <a:t>1  </a:t>
              </a:r>
              <a:r>
                <a:rPr lang="zh-TW" altLang="en-US" b="1" dirty="0">
                  <a:solidFill>
                    <a:srgbClr val="2E75B6"/>
                  </a:solidFill>
                </a:rPr>
                <a:t>選取代碼狀態</a:t>
              </a:r>
              <a:endParaRPr lang="zh-TW" altLang="en-GB" b="1" dirty="0">
                <a:solidFill>
                  <a:srgbClr val="2E75B6"/>
                </a:solidFill>
              </a:endParaRPr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flipH="1">
              <a:off x="5047254" y="2138859"/>
              <a:ext cx="441325" cy="3048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94249" name="Text Box 9"/>
            <p:cNvSpPr txBox="1">
              <a:spLocks noChangeArrowheads="1"/>
            </p:cNvSpPr>
            <p:nvPr/>
          </p:nvSpPr>
          <p:spPr bwMode="auto">
            <a:xfrm>
              <a:off x="387214" y="4376325"/>
              <a:ext cx="1595309" cy="369332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2E75B6"/>
                  </a:solidFill>
                </a:rPr>
                <a:t>2  </a:t>
              </a:r>
              <a:r>
                <a:rPr lang="zh-TW" altLang="en-US" dirty="0">
                  <a:solidFill>
                    <a:srgbClr val="2E75B6"/>
                  </a:solidFill>
                </a:rPr>
                <a:t>選取代碼表</a:t>
              </a:r>
              <a:endParaRPr lang="zh-TW" altLang="en-GB" dirty="0">
                <a:solidFill>
                  <a:srgbClr val="2E75B6"/>
                </a:solidFill>
              </a:endParaRPr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605064" y="3833723"/>
              <a:ext cx="754918" cy="5132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65ED5AF-1F92-46D2-BA3D-802D2D05A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451" y="3690487"/>
              <a:ext cx="7875098" cy="369332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46313" y="2860203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000" kern="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5000" kern="0" dirty="0">
                <a:latin typeface="標楷體" pitchFamily="65" charset="-120"/>
                <a:ea typeface="標楷體" pitchFamily="65" charset="-120"/>
              </a:rPr>
              <a:t>完 </a:t>
            </a:r>
            <a:r>
              <a:rPr lang="en-US" altLang="zh-TW" sz="5000" kern="0" dirty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GB" sz="50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7B3F31-65B8-44C1-B41C-F5284B35D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789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245" y="251620"/>
            <a:ext cx="9550400" cy="7620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代碼功用</a:t>
            </a:r>
            <a:endParaRPr lang="zh-HK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9245" y="1365011"/>
            <a:ext cx="7758112" cy="4740275"/>
          </a:xfrm>
        </p:spPr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儲存系統資料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例如：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科目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080</a:t>
            </a:r>
            <a:r>
              <a:rPr lang="zh-TW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中國語文</a:t>
            </a:r>
            <a:endParaRPr lang="en-US" altLang="zh-TW" sz="2400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165</a:t>
            </a:r>
            <a:r>
              <a:rPr lang="zh-TW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英國語文</a:t>
            </a:r>
            <a:endParaRPr lang="en-US" altLang="zh-TW" sz="2400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學生活動職位 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HK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主席</a:t>
            </a:r>
            <a:endParaRPr lang="en-US" altLang="zh-HK" sz="2400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HK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副主席 </a:t>
            </a:r>
            <a:endParaRPr lang="en-US" altLang="zh-HK" sz="2400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HK" sz="2400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作為</a:t>
            </a:r>
            <a:r>
              <a:rPr lang="zh-TW" alt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收生實況調查</a:t>
            </a:r>
            <a:r>
              <a:rPr lang="zh-TW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參數檔案</a:t>
            </a:r>
            <a:endParaRPr lang="en-US" altLang="zh-TW" b="1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B24085-B5F6-48AF-BF29-126F3D0BF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8B3D7A-BF79-49A2-8751-F1064C0C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11" y="1188188"/>
            <a:ext cx="4374132" cy="2240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A8B5BB2-C254-45E6-B2C1-E5078EDD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160" y="3643875"/>
            <a:ext cx="3416483" cy="2838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7856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代碼表處理模式</a:t>
            </a:r>
            <a:endParaRPr lang="zh-TW" altLang="en-GB" sz="36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1F82E0F-12C8-46B4-8037-078D7F56EA24}"/>
              </a:ext>
            </a:extLst>
          </p:cNvPr>
          <p:cNvGrpSpPr/>
          <p:nvPr/>
        </p:nvGrpSpPr>
        <p:grpSpPr>
          <a:xfrm>
            <a:off x="2415116" y="1640737"/>
            <a:ext cx="7361767" cy="4565510"/>
            <a:chOff x="2677178" y="1669920"/>
            <a:chExt cx="6788150" cy="4146551"/>
          </a:xfrm>
        </p:grpSpPr>
        <p:sp>
          <p:nvSpPr>
            <p:cNvPr id="372742" name="Text Box 6"/>
            <p:cNvSpPr txBox="1">
              <a:spLocks noChangeArrowheads="1"/>
            </p:cNvSpPr>
            <p:nvPr/>
          </p:nvSpPr>
          <p:spPr bwMode="auto">
            <a:xfrm>
              <a:off x="2737504" y="1669920"/>
              <a:ext cx="1260475" cy="52863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hlink">
                    <a:alpha val="3000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教育局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447367" y="1669920"/>
              <a:ext cx="1241425" cy="52863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45" name="Line 9"/>
            <p:cNvSpPr>
              <a:spLocks noChangeShapeType="1"/>
            </p:cNvSpPr>
            <p:nvPr/>
          </p:nvSpPr>
          <p:spPr bwMode="auto">
            <a:xfrm>
              <a:off x="4128154" y="1919158"/>
              <a:ext cx="120491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72746" name="Line 10"/>
            <p:cNvSpPr>
              <a:spLocks noChangeShapeType="1"/>
            </p:cNvSpPr>
            <p:nvPr/>
          </p:nvSpPr>
          <p:spPr bwMode="auto">
            <a:xfrm>
              <a:off x="6788804" y="1919158"/>
              <a:ext cx="12858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72747" name="Text Box 11"/>
            <p:cNvSpPr txBox="1">
              <a:spLocks noChangeArrowheads="1"/>
            </p:cNvSpPr>
            <p:nvPr/>
          </p:nvSpPr>
          <p:spPr bwMode="auto">
            <a:xfrm>
              <a:off x="8154054" y="1669920"/>
              <a:ext cx="1241425" cy="52863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匯出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49" name="Text Box 13"/>
            <p:cNvSpPr txBox="1">
              <a:spLocks noChangeArrowheads="1"/>
            </p:cNvSpPr>
            <p:nvPr/>
          </p:nvSpPr>
          <p:spPr bwMode="auto">
            <a:xfrm>
              <a:off x="5472767" y="3465383"/>
              <a:ext cx="1241425" cy="528638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匯入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50" name="Text Box 14"/>
            <p:cNvSpPr txBox="1">
              <a:spLocks noChangeArrowheads="1"/>
            </p:cNvSpPr>
            <p:nvPr/>
          </p:nvSpPr>
          <p:spPr bwMode="auto">
            <a:xfrm>
              <a:off x="2785129" y="3465383"/>
              <a:ext cx="902811" cy="52322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hlink">
                    <a:alpha val="3000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學校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52" name="Text Box 16"/>
            <p:cNvSpPr txBox="1">
              <a:spLocks noChangeArrowheads="1"/>
            </p:cNvSpPr>
            <p:nvPr/>
          </p:nvSpPr>
          <p:spPr bwMode="auto">
            <a:xfrm>
              <a:off x="5472767" y="4376608"/>
              <a:ext cx="1241425" cy="5286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808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53" name="Text Box 17"/>
            <p:cNvSpPr txBox="1">
              <a:spLocks noChangeArrowheads="1"/>
            </p:cNvSpPr>
            <p:nvPr/>
          </p:nvSpPr>
          <p:spPr bwMode="auto">
            <a:xfrm>
              <a:off x="5472767" y="5287833"/>
              <a:ext cx="1241425" cy="5286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808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列印</a:t>
              </a:r>
              <a:endParaRPr lang="zh-TW" altLang="en-GB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>
              <a:off x="2677178" y="2889120"/>
              <a:ext cx="6788150" cy="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72755" name="Line 19"/>
            <p:cNvSpPr>
              <a:spLocks noChangeShapeType="1"/>
            </p:cNvSpPr>
            <p:nvPr/>
          </p:nvSpPr>
          <p:spPr bwMode="auto">
            <a:xfrm flipH="1">
              <a:off x="6117291" y="2241421"/>
              <a:ext cx="2660650" cy="117951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72756" name="Line 20"/>
            <p:cNvSpPr>
              <a:spLocks noChangeShapeType="1"/>
            </p:cNvSpPr>
            <p:nvPr/>
          </p:nvSpPr>
          <p:spPr bwMode="auto">
            <a:xfrm>
              <a:off x="4163078" y="3659059"/>
              <a:ext cx="1163638" cy="2857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72757" name="Line 21"/>
            <p:cNvSpPr>
              <a:spLocks noChangeShapeType="1"/>
            </p:cNvSpPr>
            <p:nvPr/>
          </p:nvSpPr>
          <p:spPr bwMode="auto">
            <a:xfrm>
              <a:off x="4163078" y="3659058"/>
              <a:ext cx="1149350" cy="9842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72758" name="Line 22"/>
            <p:cNvSpPr>
              <a:spLocks noChangeShapeType="1"/>
            </p:cNvSpPr>
            <p:nvPr/>
          </p:nvSpPr>
          <p:spPr bwMode="auto">
            <a:xfrm>
              <a:off x="4178953" y="3671759"/>
              <a:ext cx="1176338" cy="188436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7447616" y="2999164"/>
              <a:ext cx="18004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經聯遞系統傳送</a:t>
              </a:r>
              <a:endParaRPr lang="zh-HK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138F6BE-C581-4D31-9AE1-20188FAB4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代碼表類別</a:t>
            </a:r>
            <a:endParaRPr lang="en-GB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51" y="1577169"/>
            <a:ext cx="7758112" cy="4740275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008080"/>
              </a:buClr>
              <a:buSzTx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三類代碼表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SzTx/>
            </a:pPr>
            <a:r>
              <a:rPr lang="zh-CN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教育局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	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Tx/>
            </a:pP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學校		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Tx/>
            </a:pPr>
            <a:r>
              <a:rPr lang="zh-CN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教育局/學校</a:t>
            </a:r>
            <a:r>
              <a:rPr lang="zh-CN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CBF2878-B4AF-4D41-A9C8-E764049E54B3}"/>
              </a:ext>
            </a:extLst>
          </p:cNvPr>
          <p:cNvGrpSpPr/>
          <p:nvPr/>
        </p:nvGrpSpPr>
        <p:grpSpPr>
          <a:xfrm>
            <a:off x="3541627" y="1708849"/>
            <a:ext cx="7985650" cy="4608595"/>
            <a:chOff x="2639971" y="2758381"/>
            <a:chExt cx="6623742" cy="369829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38014EB-9E93-43D0-9684-39F830AF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9971" y="2758381"/>
              <a:ext cx="6623742" cy="3698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矩形 1"/>
            <p:cNvSpPr/>
            <p:nvPr/>
          </p:nvSpPr>
          <p:spPr bwMode="auto">
            <a:xfrm>
              <a:off x="3813242" y="3531140"/>
              <a:ext cx="1546698" cy="9630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TW" altLang="en-US"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DA31FE-AFDA-40D7-BBD5-DCA5AA803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GB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18" y="1377422"/>
            <a:ext cx="10769600" cy="4608512"/>
          </a:xfrm>
        </p:spPr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教育局編修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的代碼表，會透過聯遞系統傳送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相應代碼會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自動更新 </a:t>
            </a:r>
          </a:p>
          <a:p>
            <a:endParaRPr lang="zh-HK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C06BE25-8421-4041-A47F-03F95EA55831}"/>
              </a:ext>
            </a:extLst>
          </p:cNvPr>
          <p:cNvGrpSpPr/>
          <p:nvPr/>
        </p:nvGrpSpPr>
        <p:grpSpPr>
          <a:xfrm>
            <a:off x="786860" y="2340363"/>
            <a:ext cx="10729158" cy="4066787"/>
            <a:chOff x="786860" y="2340363"/>
            <a:chExt cx="10729158" cy="406678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051031B-51FA-4E53-8425-A58E91E7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60" y="2340363"/>
              <a:ext cx="10729157" cy="40667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/>
            <p:cNvSpPr/>
            <p:nvPr/>
          </p:nvSpPr>
          <p:spPr bwMode="auto">
            <a:xfrm>
              <a:off x="9435830" y="3336105"/>
              <a:ext cx="2080188" cy="6911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C0F845-83F4-4ECB-BFE5-4F7FDA35E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GB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5480" y="1301361"/>
            <a:ext cx="7758112" cy="4740275"/>
          </a:xfrm>
        </p:spPr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修改報告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說明代碼的改變</a:t>
            </a:r>
            <a:endParaRPr lang="zh-HK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2B0ABDF-0992-4B9D-8793-CF15C9F5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D2328D1-8588-4973-AAF2-A525DE11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6" y="1836517"/>
            <a:ext cx="11414948" cy="4472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44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GB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72786" y="1179841"/>
            <a:ext cx="8160326" cy="50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可於聯遞系統模組檢視訊息</a:t>
            </a:r>
            <a:endParaRPr lang="zh-TW" altLang="en-US" sz="2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3CB9C6-6C65-4AA3-8A60-EE958091C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08CE92-57FA-46DD-B7E0-9B62A119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1828148"/>
            <a:ext cx="10697308" cy="446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1010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US" sz="3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5783" y="1121148"/>
            <a:ext cx="8409709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5125" indent="-3651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445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匯入代碼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kumimoji="0" lang="zh-TW" altLang="en-US" sz="23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代碼會</a:t>
            </a:r>
            <a:r>
              <a:rPr kumimoji="0" lang="zh-TW" altLang="en-US" sz="23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</a:t>
            </a:r>
            <a:r>
              <a:rPr kumimoji="0" lang="zh-TW" altLang="en-US" sz="23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匯入相應的代碼表內</a:t>
            </a:r>
            <a:endParaRPr kumimoji="0" lang="en-US" altLang="zh-TW" sz="23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kumimoji="0" lang="zh-TW" altLang="en-GB" sz="5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kumimoji="0"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檢視匯入結果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kumimoji="0" lang="zh-TW" altLang="en-GB" sz="23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檢視匯入記錄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D83FA46-C04F-45EE-A526-14F3A4C72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53034A-892D-4281-87C9-D7B09A46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3" y="3055296"/>
            <a:ext cx="8877231" cy="3401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1926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資料互換</a:t>
            </a:r>
            <a:endParaRPr lang="zh-HK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86" y="1194364"/>
            <a:ext cx="10769600" cy="4608512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zh-TW" altLang="en-US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可刪除已匯入代碼訊息</a:t>
            </a:r>
            <a:endParaRPr lang="zh-TW" altLang="en-GB" sz="2600" b="1" kern="1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folHlink"/>
              </a:buClr>
            </a:pPr>
            <a:r>
              <a:rPr lang="zh-TW" altLang="en-GB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如匯入失敗，請聯絡</a:t>
            </a:r>
            <a:r>
              <a:rPr lang="zh-TW" altLang="en-US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系統及資訊</a:t>
            </a:r>
            <a:r>
              <a:rPr lang="zh-TW" altLang="en-GB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理</a:t>
            </a:r>
            <a:r>
              <a:rPr lang="zh-TW" altLang="en-GB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組重發</a:t>
            </a:r>
          </a:p>
          <a:p>
            <a:endParaRPr lang="zh-HK" altLang="en-US" sz="2600" b="1" kern="1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A3AB01F-60F1-4255-A817-9519528CD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6737184-4BD1-4848-9792-AD4ACB42F6BF}"/>
              </a:ext>
            </a:extLst>
          </p:cNvPr>
          <p:cNvGrpSpPr/>
          <p:nvPr/>
        </p:nvGrpSpPr>
        <p:grpSpPr>
          <a:xfrm>
            <a:off x="2072786" y="2172062"/>
            <a:ext cx="8677838" cy="4284614"/>
            <a:chOff x="2072786" y="2172062"/>
            <a:chExt cx="8677838" cy="4284614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E07D57E-51F0-43A3-BE42-87B0B9A9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786" y="2172062"/>
              <a:ext cx="8677838" cy="42846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72"/>
            <p:cNvSpPr>
              <a:spLocks noChangeArrowheads="1"/>
            </p:cNvSpPr>
            <p:nvPr/>
          </p:nvSpPr>
          <p:spPr bwMode="auto">
            <a:xfrm>
              <a:off x="2072786" y="5753008"/>
              <a:ext cx="6662652" cy="365690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2" name="Rectangle 72">
              <a:extLst>
                <a:ext uri="{FF2B5EF4-FFF2-40B4-BE49-F238E27FC236}">
                  <a16:creationId xmlns:a16="http://schemas.microsoft.com/office/drawing/2014/main" id="{6A37EE75-4F18-4445-98BF-0C480DB7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5438" y="2607731"/>
              <a:ext cx="2015186" cy="680218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5675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48390</TotalTime>
  <Words>354</Words>
  <Application>Microsoft Office PowerPoint</Application>
  <PresentationFormat>寬螢幕</PresentationFormat>
  <Paragraphs>118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Arial Black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代碼管理</vt:lpstr>
      <vt:lpstr>代碼功用</vt:lpstr>
      <vt:lpstr>代碼表處理模式</vt:lpstr>
      <vt:lpstr>代碼表類別</vt:lpstr>
      <vt:lpstr>代碼傳送</vt:lpstr>
      <vt:lpstr>代碼傳送</vt:lpstr>
      <vt:lpstr>代碼傳送</vt:lpstr>
      <vt:lpstr>代碼傳送</vt:lpstr>
      <vt:lpstr>資料互換</vt:lpstr>
      <vt:lpstr>代碼表</vt:lpstr>
      <vt:lpstr>更新代碼表</vt:lpstr>
      <vt:lpstr>編修教育局代碼表</vt:lpstr>
      <vt:lpstr>編修學校代碼表</vt:lpstr>
      <vt:lpstr>編修教育局/學校代碼表</vt:lpstr>
      <vt:lpstr>編修教育局/學校代碼表</vt:lpstr>
      <vt:lpstr>檢視及列印代碼表報告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Yu</dc:creator>
  <cp:lastModifiedBy>EDB User</cp:lastModifiedBy>
  <cp:revision>643</cp:revision>
  <cp:lastPrinted>2024-09-05T06:08:10Z</cp:lastPrinted>
  <dcterms:created xsi:type="dcterms:W3CDTF">2018-05-11T03:19:46Z</dcterms:created>
  <dcterms:modified xsi:type="dcterms:W3CDTF">2024-11-25T09:01:20Z</dcterms:modified>
</cp:coreProperties>
</file>